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Pretendard Black" panose="02000A03000000020004" pitchFamily="50" charset="-127"/>
      <p:bold r:id="rId11"/>
    </p:embeddedFont>
    <p:embeddedFont>
      <p:font typeface="Pretendard Light" panose="02000403000000020004" pitchFamily="50" charset="-127"/>
      <p:regular r:id="rId12"/>
    </p:embeddedFont>
    <p:embeddedFont>
      <p:font typeface="Pretendard Medium" panose="02000603000000020004" pitchFamily="50" charset="-127"/>
      <p:regular r:id="rId13"/>
    </p:embeddedFont>
    <p:embeddedFont>
      <p:font typeface="Pretendard SemiBold" panose="02000703000000020004" pitchFamily="50" charset="-127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8456EE31-FADA-776E-40A0-DCB68C0F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9318ECD0-CDDF-CF1E-9C17-34FBD8287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CF3583AB-C410-90E5-5B15-4F6FE67AA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96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5C1F50AD-1993-65D9-2710-4CB0AB542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40BDA244-AAC2-A4C3-03CC-FF36A6EC34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9B269FC2-43DB-13BE-495C-96DB38102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6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8336407-36B8-FCAB-B286-73AA40061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3F72C501-9378-4F8D-5062-FADDA303D5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5A016ACA-BF32-AD30-97D0-81BA83FC1A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53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34B3E7D1-3271-CF8B-1A20-613E39A1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7F9F5647-B08E-9DBF-AA65-65BA0D961F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95F281C9-012C-743A-411A-69AC8C902C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893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CD106239-A1E8-3A86-3746-5C0A79D59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4074BF5A-B3CF-B21F-F20A-00B9A0620D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3826392F-332B-58D4-F84E-2619CCAD95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10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E56B8716-22DB-92AD-9F8D-09A9F6CD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BB329B30-2E49-13BF-21EF-90F5F511C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B8C597EF-82BB-D1B3-B9FB-56C1751FEE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37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하계 컨퍼런스</a:t>
            </a:r>
            <a:r>
              <a:rPr lang="ko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MM3</a:t>
            </a:r>
            <a:r>
              <a:rPr lang="ko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</a:t>
            </a:r>
            <a:endParaRPr sz="25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</a:t>
            </a:r>
            <a:r>
              <a:rPr lang="en-US" altLang="ko-KR" dirty="0">
                <a:solidFill>
                  <a:srgbClr val="19264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  <a:r>
              <a:rPr lang="ko" dirty="0">
                <a:solidFill>
                  <a:srgbClr val="19264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.0</a:t>
            </a:r>
            <a:r>
              <a:rPr lang="en-US" altLang="ko-KR" dirty="0">
                <a:solidFill>
                  <a:srgbClr val="19264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r>
              <a:rPr lang="ko" dirty="0">
                <a:solidFill>
                  <a:srgbClr val="19264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.08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1926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발표자 : </a:t>
            </a:r>
            <a:r>
              <a:rPr lang="ko-KR" altLang="en-US" sz="1200" dirty="0" err="1">
                <a:solidFill>
                  <a:srgbClr val="1926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오규안</a:t>
            </a:r>
            <a:endParaRPr sz="1200" dirty="0">
              <a:solidFill>
                <a:srgbClr val="1926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스터디원 소개 및 만남 인증</a:t>
            </a:r>
            <a:endParaRPr sz="25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14412" y="1917628"/>
            <a:ext cx="2282100" cy="1415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스터디원 </a:t>
            </a:r>
            <a:r>
              <a:rPr lang="en-US" altLang="ko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 :</a:t>
            </a:r>
            <a:r>
              <a:rPr lang="ko" sz="1600" dirty="0"/>
              <a:t>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오규안</a:t>
            </a:r>
            <a:endParaRPr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스터디원 </a:t>
            </a:r>
            <a:r>
              <a:rPr lang="en-US" altLang="ko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 :</a:t>
            </a:r>
            <a:r>
              <a:rPr lang="ko" sz="1600" dirty="0"/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강민성</a:t>
            </a:r>
            <a:endParaRPr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스터디원 3 :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양재영</a:t>
            </a:r>
            <a:endParaRPr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말풍선 채팅 카카오톡 - Pixabay의 무료 벡터 그래픽">
            <a:extLst>
              <a:ext uri="{FF2B5EF4-FFF2-40B4-BE49-F238E27FC236}">
                <a16:creationId xmlns:a16="http://schemas.microsoft.com/office/drawing/2014/main" id="{4D4DFEA1-E200-1525-0D34-E37039C88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01" y="1405780"/>
            <a:ext cx="2484359" cy="1605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, meet icon - Free download on Iconfinder">
            <a:extLst>
              <a:ext uri="{FF2B5EF4-FFF2-40B4-BE49-F238E27FC236}">
                <a16:creationId xmlns:a16="http://schemas.microsoft.com/office/drawing/2014/main" id="{EF0023F6-D186-4CAA-CA7B-53C62CE82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005" y="1513862"/>
            <a:ext cx="1375782" cy="13757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BF8A4-0A6E-EC28-73D5-E5859C20F104}"/>
              </a:ext>
            </a:extLst>
          </p:cNvPr>
          <p:cNvSpPr txBox="1"/>
          <p:nvPr/>
        </p:nvSpPr>
        <p:spPr>
          <a:xfrm>
            <a:off x="1542412" y="335011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카카오톡 및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Google Meet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통해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매주 정기적으로 회의 진행 중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01C1EE3E-934C-19B5-1BCC-40A92002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26A712B-2C2A-91C1-AC6A-6CB37B2B1C69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FC689456-EA04-3A0E-2490-89DE90EA3907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04D33BD3-A4D5-50B6-6A71-EBF61DCC6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F514A121-A2EF-2E9D-5188-FA362835E388}"/>
              </a:ext>
            </a:extLst>
          </p:cNvPr>
          <p:cNvSpPr txBox="1"/>
          <p:nvPr/>
        </p:nvSpPr>
        <p:spPr>
          <a:xfrm>
            <a:off x="1408974" y="306875"/>
            <a:ext cx="5690635" cy="91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컨퍼런스 주제</a:t>
            </a:r>
            <a:r>
              <a:rPr lang="en-US" altLang="ko-KR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:</a:t>
            </a:r>
          </a:p>
          <a:p>
            <a:pPr>
              <a:lnSpc>
                <a:spcPct val="115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NanumGothic ExtraBold"/>
              </a:rPr>
              <a:t>“악천후 환경에서의 자율주행을 위한 향상된 객체 탐지 성능 연구”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EAE3071-2C98-6356-1AB7-DCB458634329}"/>
              </a:ext>
            </a:extLst>
          </p:cNvPr>
          <p:cNvGrpSpPr/>
          <p:nvPr/>
        </p:nvGrpSpPr>
        <p:grpSpPr>
          <a:xfrm>
            <a:off x="1524948" y="1853030"/>
            <a:ext cx="3155803" cy="2228606"/>
            <a:chOff x="1524948" y="2142962"/>
            <a:chExt cx="3155803" cy="2228606"/>
          </a:xfrm>
        </p:grpSpPr>
        <p:pic>
          <p:nvPicPr>
            <p:cNvPr id="5" name="Picture 2" descr="DAWN Dataset | Papers With Code">
              <a:extLst>
                <a:ext uri="{FF2B5EF4-FFF2-40B4-BE49-F238E27FC236}">
                  <a16:creationId xmlns:a16="http://schemas.microsoft.com/office/drawing/2014/main" id="{F0BC8F73-B9E5-05F8-93CE-147993FC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948" y="2142962"/>
              <a:ext cx="3155803" cy="17897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2F91B-C4E3-21AA-E394-AEE4A682C6BC}"/>
                </a:ext>
              </a:extLst>
            </p:cNvPr>
            <p:cNvSpPr txBox="1"/>
            <p:nvPr/>
          </p:nvSpPr>
          <p:spPr>
            <a:xfrm>
              <a:off x="1901327" y="4063791"/>
              <a:ext cx="24030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9264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[ </a:t>
              </a:r>
              <a:r>
                <a:rPr lang="ko-KR" altLang="en-US" dirty="0">
                  <a:solidFill>
                    <a:srgbClr val="19264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악천후 환경 이미지 데이터 </a:t>
              </a:r>
              <a:r>
                <a:rPr lang="en-US" altLang="ko-KR" dirty="0">
                  <a:solidFill>
                    <a:srgbClr val="19264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]</a:t>
              </a:r>
            </a:p>
          </p:txBody>
        </p:sp>
      </p:grp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F8C853FD-12A3-E562-1B11-9E0E98A11D32}"/>
              </a:ext>
            </a:extLst>
          </p:cNvPr>
          <p:cNvSpPr/>
          <p:nvPr/>
        </p:nvSpPr>
        <p:spPr>
          <a:xfrm rot="5400000">
            <a:off x="4980878" y="2551788"/>
            <a:ext cx="364273" cy="404198"/>
          </a:xfrm>
          <a:prstGeom prst="up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TPSeNCE: Towards Artifact-Free Realistic Rain Generation for Deraining and Object  Detection in Rain">
            <a:extLst>
              <a:ext uri="{FF2B5EF4-FFF2-40B4-BE49-F238E27FC236}">
                <a16:creationId xmlns:a16="http://schemas.microsoft.com/office/drawing/2014/main" id="{6DCB2D46-AB4C-A288-4DDA-4BF55B21C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78" y="1853029"/>
            <a:ext cx="3195895" cy="17897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24A204-C2BC-8C65-B986-AE597F269924}"/>
              </a:ext>
            </a:extLst>
          </p:cNvPr>
          <p:cNvSpPr txBox="1"/>
          <p:nvPr/>
        </p:nvSpPr>
        <p:spPr>
          <a:xfrm>
            <a:off x="5986390" y="3773859"/>
            <a:ext cx="2403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악천후 환경에서의 객체 탐지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8654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717EBB51-BB3E-3C98-F965-EFEE6064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B0D75A2-AA29-CF84-3ADF-6AA48BD8063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704A45B6-8DCE-9F4F-21E9-03C7A0176978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5EEF09BD-C61E-D117-BED6-13E8B49131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9078DD72-E2C1-1ED2-6EC9-EB6234A77AD5}"/>
              </a:ext>
            </a:extLst>
          </p:cNvPr>
          <p:cNvSpPr txBox="1"/>
          <p:nvPr/>
        </p:nvSpPr>
        <p:spPr>
          <a:xfrm>
            <a:off x="1408974" y="306875"/>
            <a:ext cx="569063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사용할 데이터셋</a:t>
            </a:r>
            <a:endParaRPr lang="en-US" altLang="ko-KR" sz="25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3772E1-53B7-3C90-57AB-DB7CFC0B9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44" y="1537011"/>
            <a:ext cx="7101738" cy="17126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B3B866-F810-5513-49BB-E234C3FDDBAE}"/>
              </a:ext>
            </a:extLst>
          </p:cNvPr>
          <p:cNvSpPr txBox="1"/>
          <p:nvPr/>
        </p:nvSpPr>
        <p:spPr>
          <a:xfrm>
            <a:off x="3637426" y="3424454"/>
            <a:ext cx="306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AI Hub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승용 자율주행차 악천후 데이터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0827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104444F4-3EF0-EB31-8B4B-F25D258E8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E3B90008-89B7-807A-09C1-4B463F677CB8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F9E0A5E7-2B00-7D13-8F25-1065AF7EF625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1F850EEF-A155-43FA-7BDA-E48DA9502E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7BD722C5-FCDE-83E6-DE8F-973F360A8556}"/>
              </a:ext>
            </a:extLst>
          </p:cNvPr>
          <p:cNvSpPr txBox="1"/>
          <p:nvPr/>
        </p:nvSpPr>
        <p:spPr>
          <a:xfrm>
            <a:off x="1408974" y="306875"/>
            <a:ext cx="569063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데이터셋 구성 </a:t>
            </a:r>
            <a:r>
              <a:rPr lang="en-US" altLang="ko-KR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– 2D</a:t>
            </a:r>
          </a:p>
        </p:txBody>
      </p:sp>
      <p:pic>
        <p:nvPicPr>
          <p:cNvPr id="3074" name="Picture 2" descr="3D 이미지">
            <a:extLst>
              <a:ext uri="{FF2B5EF4-FFF2-40B4-BE49-F238E27FC236}">
                <a16:creationId xmlns:a16="http://schemas.microsoft.com/office/drawing/2014/main" id="{2477323A-3A88-7047-06F9-CDBC02309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56" y="1898332"/>
            <a:ext cx="2774146" cy="154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18B5B0-C572-197B-E820-F538160097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272"/>
          <a:stretch>
            <a:fillRect/>
          </a:stretch>
        </p:blipFill>
        <p:spPr>
          <a:xfrm>
            <a:off x="4572000" y="620407"/>
            <a:ext cx="4258962" cy="4111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301AC-ED3F-077A-7C04-0EAFAB82D9AC}"/>
              </a:ext>
            </a:extLst>
          </p:cNvPr>
          <p:cNvSpPr txBox="1"/>
          <p:nvPr/>
        </p:nvSpPr>
        <p:spPr>
          <a:xfrm>
            <a:off x="1388342" y="3508311"/>
            <a:ext cx="306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Segmentation Data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4958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4F6741C4-870C-E992-5ABE-7AA4AA4C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040682A1-45E4-25EE-B45A-0757AD8E331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919B664F-B532-3AF8-6001-3729414FB248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CE49564E-6828-0F19-74B9-E66DB3BAF1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182A5A42-FEE8-00EF-2347-F5DFE30E3A29}"/>
              </a:ext>
            </a:extLst>
          </p:cNvPr>
          <p:cNvSpPr txBox="1"/>
          <p:nvPr/>
        </p:nvSpPr>
        <p:spPr>
          <a:xfrm>
            <a:off x="1408974" y="306875"/>
            <a:ext cx="569063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데이터셋 구성 </a:t>
            </a:r>
            <a:r>
              <a:rPr lang="en-US" altLang="ko-KR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– 3D</a:t>
            </a:r>
          </a:p>
        </p:txBody>
      </p:sp>
      <p:pic>
        <p:nvPicPr>
          <p:cNvPr id="5122" name="Picture 2" descr="3D 이미지">
            <a:extLst>
              <a:ext uri="{FF2B5EF4-FFF2-40B4-BE49-F238E27FC236}">
                <a16:creationId xmlns:a16="http://schemas.microsoft.com/office/drawing/2014/main" id="{DD877B0A-5047-4B4E-0A34-170F9D09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96" y="972439"/>
            <a:ext cx="2385084" cy="131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3309BE-F6E0-C8AE-59DF-A8C3272F1B80}"/>
              </a:ext>
            </a:extLst>
          </p:cNvPr>
          <p:cNvSpPr/>
          <p:nvPr/>
        </p:nvSpPr>
        <p:spPr>
          <a:xfrm>
            <a:off x="3291580" y="1867375"/>
            <a:ext cx="170252" cy="13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764BE6-9D09-691D-6FB2-48F19A3F7425}"/>
              </a:ext>
            </a:extLst>
          </p:cNvPr>
          <p:cNvSpPr/>
          <p:nvPr/>
        </p:nvSpPr>
        <p:spPr>
          <a:xfrm>
            <a:off x="3617953" y="1872686"/>
            <a:ext cx="258364" cy="2135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3F2A5-AAEC-BDBA-7CA6-375A61028503}"/>
              </a:ext>
            </a:extLst>
          </p:cNvPr>
          <p:cNvSpPr txBox="1"/>
          <p:nvPr/>
        </p:nvSpPr>
        <p:spPr>
          <a:xfrm>
            <a:off x="1275940" y="2302402"/>
            <a:ext cx="306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Bounding Box Data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  <p:pic>
        <p:nvPicPr>
          <p:cNvPr id="5124" name="Picture 4" descr="3D 이미지">
            <a:extLst>
              <a:ext uri="{FF2B5EF4-FFF2-40B4-BE49-F238E27FC236}">
                <a16:creationId xmlns:a16="http://schemas.microsoft.com/office/drawing/2014/main" id="{868B205F-A383-FFC1-E7E2-C317877EC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38" y="2813309"/>
            <a:ext cx="2385084" cy="168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B4F693-549E-6B26-E133-6AC7BF978F4C}"/>
              </a:ext>
            </a:extLst>
          </p:cNvPr>
          <p:cNvSpPr txBox="1"/>
          <p:nvPr/>
        </p:nvSpPr>
        <p:spPr>
          <a:xfrm>
            <a:off x="1339723" y="4550868"/>
            <a:ext cx="306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LiDAR Data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320145-FB34-2275-5809-D6E07B68E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105" y="306875"/>
            <a:ext cx="3878942" cy="47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8D5324D3-0D9F-371E-2E50-55198801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B00DA7B5-9D73-90B1-D5E6-EC3CAC9F638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9AD3ADDD-BED3-FB23-873C-CA459C124247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C00FCF3E-D02F-4740-A835-C2F4ADC344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0588476B-0D9A-2927-60EE-8DBCDAB822DC}"/>
              </a:ext>
            </a:extLst>
          </p:cNvPr>
          <p:cNvSpPr txBox="1"/>
          <p:nvPr/>
        </p:nvSpPr>
        <p:spPr>
          <a:xfrm>
            <a:off x="1408974" y="306875"/>
            <a:ext cx="221145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목표</a:t>
            </a:r>
            <a:endParaRPr lang="en-US" altLang="ko-KR" sz="25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856490-D9F4-EB5B-95BB-A4C60101A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445" y="1396690"/>
            <a:ext cx="6531100" cy="28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63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D5559640-7890-34C9-4279-5DC6DA68F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B130C7E-087D-4AEB-4D41-BB62E1A9406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E70A79B4-F626-7B3D-BE54-F9925280471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EF04627C-0AF8-C816-821C-C3B09EC51B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02050D70-3172-7445-14F8-C0BE0153CCF1}"/>
              </a:ext>
            </a:extLst>
          </p:cNvPr>
          <p:cNvSpPr txBox="1"/>
          <p:nvPr/>
        </p:nvSpPr>
        <p:spPr>
          <a:xfrm>
            <a:off x="1408974" y="306875"/>
            <a:ext cx="221145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계획</a:t>
            </a:r>
            <a:endParaRPr lang="en-US" altLang="ko-KR" sz="25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2C55CE-F056-E4B7-7CFF-F0162BF6C5A1}"/>
              </a:ext>
            </a:extLst>
          </p:cNvPr>
          <p:cNvSpPr/>
          <p:nvPr/>
        </p:nvSpPr>
        <p:spPr>
          <a:xfrm>
            <a:off x="1680117" y="1538405"/>
            <a:ext cx="2795238" cy="1003610"/>
          </a:xfrm>
          <a:prstGeom prst="rect">
            <a:avLst/>
          </a:prstGeom>
          <a:noFill/>
          <a:ln w="38100"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19E52-4D6E-C91F-305A-7A69D32A5B14}"/>
              </a:ext>
            </a:extLst>
          </p:cNvPr>
          <p:cNvSpPr txBox="1"/>
          <p:nvPr/>
        </p:nvSpPr>
        <p:spPr>
          <a:xfrm>
            <a:off x="1895708" y="1158657"/>
            <a:ext cx="2364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[ 2D Backbone Selection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16D00-970D-3BE2-6900-C83FD0434687}"/>
              </a:ext>
            </a:extLst>
          </p:cNvPr>
          <p:cNvSpPr txBox="1"/>
          <p:nvPr/>
        </p:nvSpPr>
        <p:spPr>
          <a:xfrm>
            <a:off x="1680118" y="1677999"/>
            <a:ext cx="27952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ConvNeXt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dirty="0" err="1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SwinTransformer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악천후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2D Detection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성능 비교 후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2D Backbone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선정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7F050C0B-ECD4-623C-C450-6C05A1477354}"/>
              </a:ext>
            </a:extLst>
          </p:cNvPr>
          <p:cNvSpPr/>
          <p:nvPr/>
        </p:nvSpPr>
        <p:spPr>
          <a:xfrm rot="5400000">
            <a:off x="4801047" y="1845232"/>
            <a:ext cx="364273" cy="404198"/>
          </a:xfrm>
          <a:prstGeom prst="up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0351A6-61E2-DAA5-6A48-05DEAA19FE29}"/>
              </a:ext>
            </a:extLst>
          </p:cNvPr>
          <p:cNvSpPr/>
          <p:nvPr/>
        </p:nvSpPr>
        <p:spPr>
          <a:xfrm>
            <a:off x="5491012" y="1538405"/>
            <a:ext cx="2795238" cy="1003610"/>
          </a:xfrm>
          <a:prstGeom prst="rect">
            <a:avLst/>
          </a:prstGeom>
          <a:noFill/>
          <a:ln w="38100"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98F1BD-B311-DDB9-6B4C-5CC651196E09}"/>
              </a:ext>
            </a:extLst>
          </p:cNvPr>
          <p:cNvSpPr txBox="1"/>
          <p:nvPr/>
        </p:nvSpPr>
        <p:spPr>
          <a:xfrm>
            <a:off x="5706603" y="1158657"/>
            <a:ext cx="2364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[ 3D Backbone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7F60A-2AC1-1E5F-2DF4-F96822C9884E}"/>
              </a:ext>
            </a:extLst>
          </p:cNvPr>
          <p:cNvSpPr txBox="1"/>
          <p:nvPr/>
        </p:nvSpPr>
        <p:spPr>
          <a:xfrm>
            <a:off x="5580221" y="1677999"/>
            <a:ext cx="26168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3D Point Cloud Data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2D Bird’s Eye View</a:t>
            </a:r>
            <a:r>
              <a:rPr lang="ko-KR" altLang="en-US" dirty="0" err="1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맵으로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변환 후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가벼운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CNN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아키텍처 활용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BE9909BE-9772-77F9-5A39-F3D1C844503F}"/>
              </a:ext>
            </a:extLst>
          </p:cNvPr>
          <p:cNvSpPr/>
          <p:nvPr/>
        </p:nvSpPr>
        <p:spPr>
          <a:xfrm rot="10800000">
            <a:off x="6706493" y="2843067"/>
            <a:ext cx="364273" cy="404198"/>
          </a:xfrm>
          <a:prstGeom prst="up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9B1D69-B372-9008-CBEC-9908AC414F34}"/>
              </a:ext>
            </a:extLst>
          </p:cNvPr>
          <p:cNvSpPr/>
          <p:nvPr/>
        </p:nvSpPr>
        <p:spPr>
          <a:xfrm>
            <a:off x="5491012" y="3772366"/>
            <a:ext cx="2795238" cy="1003610"/>
          </a:xfrm>
          <a:prstGeom prst="rect">
            <a:avLst/>
          </a:prstGeom>
          <a:noFill/>
          <a:ln w="38100"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17C92-FBC8-CC84-FA07-40ECA68D34E8}"/>
              </a:ext>
            </a:extLst>
          </p:cNvPr>
          <p:cNvSpPr txBox="1"/>
          <p:nvPr/>
        </p:nvSpPr>
        <p:spPr>
          <a:xfrm>
            <a:off x="5491012" y="3392618"/>
            <a:ext cx="2795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상호 </a:t>
            </a:r>
            <a:r>
              <a:rPr lang="ko-KR" altLang="en-US" dirty="0" err="1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어텐션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퓨전 모듈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(CAFM)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96CF5-9058-33BB-D1A3-9E9341117F8E}"/>
              </a:ext>
            </a:extLst>
          </p:cNvPr>
          <p:cNvSpPr txBox="1"/>
          <p:nvPr/>
        </p:nvSpPr>
        <p:spPr>
          <a:xfrm>
            <a:off x="5491011" y="3911960"/>
            <a:ext cx="27952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센서에서 한쪽의 정보를 바탕으로 다른 쪽 정보의 어느 부분을 더 중요하게 볼지 동적으로 결정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6ED55B28-ABB7-D7B4-4AFF-207FA8E20414}"/>
              </a:ext>
            </a:extLst>
          </p:cNvPr>
          <p:cNvSpPr/>
          <p:nvPr/>
        </p:nvSpPr>
        <p:spPr>
          <a:xfrm rot="16200000">
            <a:off x="4801046" y="4072072"/>
            <a:ext cx="364273" cy="404198"/>
          </a:xfrm>
          <a:prstGeom prst="up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62C3C0-615B-3DD6-5529-9FC1E7CC0394}"/>
              </a:ext>
            </a:extLst>
          </p:cNvPr>
          <p:cNvSpPr/>
          <p:nvPr/>
        </p:nvSpPr>
        <p:spPr>
          <a:xfrm>
            <a:off x="1680118" y="3772366"/>
            <a:ext cx="2795238" cy="1003610"/>
          </a:xfrm>
          <a:prstGeom prst="rect">
            <a:avLst/>
          </a:prstGeom>
          <a:noFill/>
          <a:ln w="38100"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C373DC-6B87-AE98-56CD-3CD06C6EB499}"/>
              </a:ext>
            </a:extLst>
          </p:cNvPr>
          <p:cNvSpPr txBox="1"/>
          <p:nvPr/>
        </p:nvSpPr>
        <p:spPr>
          <a:xfrm>
            <a:off x="1895709" y="3392618"/>
            <a:ext cx="2364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탐지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Head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결합 및 학습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750A6-94E5-745D-7636-8FFFDFE37444}"/>
              </a:ext>
            </a:extLst>
          </p:cNvPr>
          <p:cNvSpPr txBox="1"/>
          <p:nvPr/>
        </p:nvSpPr>
        <p:spPr>
          <a:xfrm>
            <a:off x="1583474" y="4012561"/>
            <a:ext cx="2988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YOLOv7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또는 </a:t>
            </a:r>
            <a:r>
              <a:rPr lang="en-US" altLang="ko-KR" dirty="0" err="1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EfficientDet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헤드 부분을 채택하여 결합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후 모델 학습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1565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화면 슬라이드 쇼(16:9)</PresentationFormat>
  <Paragraphs>37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Pretendard Black</vt:lpstr>
      <vt:lpstr>Pretendard Medium</vt:lpstr>
      <vt:lpstr>Pretendard SemiBold</vt:lpstr>
      <vt:lpstr>Pretendard Light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Jaeyoung Yang</dc:creator>
  <cp:lastModifiedBy>양재영</cp:lastModifiedBy>
  <cp:revision>3</cp:revision>
  <dcterms:modified xsi:type="dcterms:W3CDTF">2025-07-07T12:31:48Z</dcterms:modified>
</cp:coreProperties>
</file>